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71" r:id="rId3"/>
    <p:sldId id="259" r:id="rId4"/>
    <p:sldId id="258" r:id="rId5"/>
    <p:sldId id="272" r:id="rId6"/>
    <p:sldId id="273" r:id="rId7"/>
    <p:sldId id="274" r:id="rId8"/>
    <p:sldId id="275" r:id="rId9"/>
    <p:sldId id="276" r:id="rId10"/>
    <p:sldId id="277" r:id="rId11"/>
    <p:sldId id="270" r:id="rId12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2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336699"/>
    <a:srgbClr val="FF9900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92467" autoAdjust="0"/>
  </p:normalViewPr>
  <p:slideViewPr>
    <p:cSldViewPr snapToGrid="0">
      <p:cViewPr varScale="1">
        <p:scale>
          <a:sx n="65" d="100"/>
          <a:sy n="65" d="100"/>
        </p:scale>
        <p:origin x="42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A6DF9A-B27D-4AE5-B4A2-193CCEFA98B9}" type="datetimeFigureOut">
              <a:rPr lang="hr-HR" smtClean="0"/>
              <a:t>19.12.2020.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53EAB4-34F0-4C5A-8419-56D3BF136A3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88325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53EAB4-34F0-4C5A-8419-56D3BF136A3C}" type="slidenum">
              <a:rPr lang="hr-HR" smtClean="0"/>
              <a:t>8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07066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19.12.2020.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184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19.12.2020.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1195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19.12.2020.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415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19.12.2020.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840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19.12.2020.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201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19.12.2020.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666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19.12.2020.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896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19.12.2020.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2351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19.12.2020.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868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19.12.2020.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006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19.12.2020.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018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19.12.2020.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746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10ddcfad-ebd0-4cb8-9edf-e0c2edc63e84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1838" y="433750"/>
            <a:ext cx="9070190" cy="2541775"/>
          </a:xfrm>
        </p:spPr>
        <p:txBody>
          <a:bodyPr>
            <a:normAutofit fontScale="90000"/>
          </a:bodyPr>
          <a:lstStyle/>
          <a:p>
            <a:r>
              <a:rPr lang="hr-HR" sz="6600" b="1" dirty="0" err="1">
                <a:solidFill>
                  <a:srgbClr val="FF0000"/>
                </a:solidFill>
              </a:rPr>
              <a:t>UNIT</a:t>
            </a:r>
            <a:r>
              <a:rPr lang="hr-HR" sz="6600" b="1" dirty="0">
                <a:solidFill>
                  <a:srgbClr val="FF0000"/>
                </a:solidFill>
              </a:rPr>
              <a:t> 4: </a:t>
            </a:r>
            <a:br>
              <a:rPr lang="hr-HR" sz="6600" b="1" dirty="0">
                <a:solidFill>
                  <a:srgbClr val="FF0000"/>
                </a:solidFill>
              </a:rPr>
            </a:br>
            <a:r>
              <a:rPr lang="hr-HR" sz="6600" b="1" dirty="0" err="1">
                <a:solidFill>
                  <a:srgbClr val="FF0000"/>
                </a:solidFill>
              </a:rPr>
              <a:t>So</a:t>
            </a:r>
            <a:r>
              <a:rPr lang="hr-HR" sz="6600" b="1" dirty="0">
                <a:solidFill>
                  <a:srgbClr val="FF0000"/>
                </a:solidFill>
              </a:rPr>
              <a:t> </a:t>
            </a:r>
            <a:r>
              <a:rPr lang="hr-HR" sz="6600" b="1" dirty="0" err="1">
                <a:solidFill>
                  <a:srgbClr val="FF0000"/>
                </a:solidFill>
              </a:rPr>
              <a:t>much</a:t>
            </a:r>
            <a:r>
              <a:rPr lang="hr-HR" sz="6600" b="1" dirty="0">
                <a:solidFill>
                  <a:srgbClr val="FF0000"/>
                </a:solidFill>
              </a:rPr>
              <a:t> to do, </a:t>
            </a:r>
            <a:br>
              <a:rPr lang="hr-HR" sz="6600" b="1" dirty="0">
                <a:solidFill>
                  <a:srgbClr val="FF0000"/>
                </a:solidFill>
              </a:rPr>
            </a:br>
            <a:r>
              <a:rPr lang="hr-HR" sz="6600" b="1" dirty="0" err="1">
                <a:solidFill>
                  <a:srgbClr val="FF0000"/>
                </a:solidFill>
              </a:rPr>
              <a:t>so</a:t>
            </a:r>
            <a:r>
              <a:rPr lang="hr-HR" sz="6600" b="1" dirty="0">
                <a:solidFill>
                  <a:srgbClr val="FF0000"/>
                </a:solidFill>
              </a:rPr>
              <a:t> </a:t>
            </a:r>
            <a:r>
              <a:rPr lang="hr-HR" sz="6600" b="1" dirty="0" err="1">
                <a:solidFill>
                  <a:srgbClr val="FF0000"/>
                </a:solidFill>
              </a:rPr>
              <a:t>little</a:t>
            </a:r>
            <a:r>
              <a:rPr lang="hr-HR" sz="6600" b="1" dirty="0">
                <a:solidFill>
                  <a:srgbClr val="FF0000"/>
                </a:solidFill>
              </a:rPr>
              <a:t> time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60766" y="3202042"/>
            <a:ext cx="9144000" cy="1655762"/>
          </a:xfrm>
        </p:spPr>
        <p:txBody>
          <a:bodyPr>
            <a:normAutofit/>
          </a:bodyPr>
          <a:lstStyle/>
          <a:p>
            <a:r>
              <a:rPr lang="hr-HR" sz="5900" dirty="0" smtClean="0"/>
              <a:t>   </a:t>
            </a:r>
            <a:r>
              <a:rPr lang="hr-HR" sz="5900" dirty="0" err="1" smtClean="0"/>
              <a:t>Self-check</a:t>
            </a:r>
            <a:r>
              <a:rPr lang="hr-HR" sz="5900" dirty="0" smtClean="0"/>
              <a:t> 4</a:t>
            </a:r>
            <a:endParaRPr lang="hr-HR" sz="59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33351" y="1589659"/>
            <a:ext cx="3363427" cy="44859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7445" y="5743575"/>
            <a:ext cx="521455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4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400" y="830518"/>
            <a:ext cx="9762417" cy="321053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7419" y="162232"/>
            <a:ext cx="101468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Poredaj riječi u točan redoslijed i napiši pitanje.</a:t>
            </a:r>
            <a:endParaRPr lang="hr-HR" sz="28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610292" y="2566219"/>
            <a:ext cx="39673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When</a:t>
            </a:r>
            <a:r>
              <a:rPr lang="hr-HR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hr-HR" sz="28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does</a:t>
            </a:r>
            <a:r>
              <a:rPr lang="hr-HR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hr-HR" sz="28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it</a:t>
            </a:r>
            <a:r>
              <a:rPr lang="hr-HR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start?</a:t>
            </a:r>
            <a:endParaRPr lang="hr-HR" sz="28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10292" y="3517837"/>
            <a:ext cx="39673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What</a:t>
            </a:r>
            <a:r>
              <a:rPr lang="hr-HR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do </a:t>
            </a:r>
            <a:r>
              <a:rPr lang="hr-HR" sz="28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they</a:t>
            </a:r>
            <a:r>
              <a:rPr lang="hr-HR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do </a:t>
            </a:r>
            <a:r>
              <a:rPr lang="hr-HR" sz="28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there</a:t>
            </a:r>
            <a:r>
              <a:rPr lang="hr-HR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?</a:t>
            </a:r>
            <a:endParaRPr lang="hr-HR" sz="28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91501" y="1641987"/>
            <a:ext cx="39673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How </a:t>
            </a:r>
            <a:r>
              <a:rPr lang="hr-HR" sz="28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often</a:t>
            </a:r>
            <a:r>
              <a:rPr lang="hr-HR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do </a:t>
            </a:r>
            <a:r>
              <a:rPr lang="hr-HR" sz="28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they</a:t>
            </a:r>
            <a:r>
              <a:rPr lang="hr-HR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hr-HR" sz="28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meet</a:t>
            </a:r>
            <a:r>
              <a:rPr lang="hr-HR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?</a:t>
            </a:r>
            <a:endParaRPr lang="hr-HR" sz="28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85023" y="2579912"/>
            <a:ext cx="45992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What</a:t>
            </a:r>
            <a:r>
              <a:rPr lang="hr-HR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hr-HR" sz="28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is</a:t>
            </a:r>
            <a:r>
              <a:rPr lang="hr-HR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hr-HR" sz="28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their</a:t>
            </a:r>
            <a:r>
              <a:rPr lang="hr-HR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hr-HR" sz="28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phone</a:t>
            </a:r>
            <a:r>
              <a:rPr lang="hr-HR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hr-HR" sz="28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number</a:t>
            </a:r>
            <a:r>
              <a:rPr lang="hr-HR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?</a:t>
            </a:r>
            <a:endParaRPr lang="hr-HR" sz="28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91500" y="3406695"/>
            <a:ext cx="45992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Why</a:t>
            </a:r>
            <a:r>
              <a:rPr lang="hr-HR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hr-HR" sz="28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is</a:t>
            </a:r>
            <a:r>
              <a:rPr lang="hr-HR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hr-HR" sz="28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it</a:t>
            </a:r>
            <a:r>
              <a:rPr lang="hr-HR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hr-HR" sz="28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interesting</a:t>
            </a:r>
            <a:r>
              <a:rPr lang="hr-HR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?</a:t>
            </a:r>
            <a:endParaRPr lang="hr-HR" sz="28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7714" y="1641987"/>
            <a:ext cx="9451103" cy="348582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465662" y="1076814"/>
            <a:ext cx="86904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Nadopuni rečenice o sebi.</a:t>
            </a:r>
            <a:endParaRPr lang="hr-HR" sz="2800" i="1" dirty="0"/>
          </a:p>
        </p:txBody>
      </p:sp>
    </p:spTree>
    <p:extLst>
      <p:ext uri="{BB962C8B-B14F-4D97-AF65-F5344CB8AC3E}">
        <p14:creationId xmlns:p14="http://schemas.microsoft.com/office/powerpoint/2010/main" val="4069087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019836" y="2188602"/>
            <a:ext cx="91145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i="1" dirty="0" smtClean="0"/>
              <a:t>Klikni na sljedeću poveznicu, pokreni tri „Provjere znanja” i riješi pripadajuće zadatke. </a:t>
            </a:r>
            <a:endParaRPr lang="hr-HR" sz="2800" i="1" dirty="0"/>
          </a:p>
        </p:txBody>
      </p:sp>
      <p:pic>
        <p:nvPicPr>
          <p:cNvPr id="10" name="Picture 2" descr="Vidi izvornu sliku">
            <a:hlinkClick r:id="rId2"/>
            <a:extLst>
              <a:ext uri="{FF2B5EF4-FFF2-40B4-BE49-F238E27FC236}">
                <a16:creationId xmlns:a16="http://schemas.microsoft.com/office/drawing/2014/main" xmlns="" id="{69ABD078-1F84-4227-A934-B23CCFD4A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50" y="651512"/>
            <a:ext cx="2771312" cy="1385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019836" y="3294143"/>
            <a:ext cx="78503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r-HR" sz="2800" dirty="0" err="1">
                <a:hlinkClick r:id="rId4"/>
              </a:rPr>
              <a:t>https</a:t>
            </a:r>
            <a:r>
              <a:rPr lang="hr-HR" sz="2800" dirty="0">
                <a:hlinkClick r:id="rId4"/>
              </a:rPr>
              <a:t>://</a:t>
            </a:r>
            <a:r>
              <a:rPr lang="hr-HR" sz="2800" dirty="0" err="1">
                <a:hlinkClick r:id="rId4"/>
              </a:rPr>
              <a:t>www.e-sfera.hr</a:t>
            </a:r>
            <a:r>
              <a:rPr lang="hr-HR" sz="2800" dirty="0">
                <a:hlinkClick r:id="rId4"/>
              </a:rPr>
              <a:t>/dodatni-digitalni-</a:t>
            </a:r>
            <a:r>
              <a:rPr lang="hr-HR" sz="2800" dirty="0" err="1">
                <a:hlinkClick r:id="rId4"/>
              </a:rPr>
              <a:t>sadrzaji</a:t>
            </a:r>
            <a:r>
              <a:rPr lang="hr-HR" sz="2800" dirty="0">
                <a:hlinkClick r:id="rId4"/>
              </a:rPr>
              <a:t>/</a:t>
            </a:r>
            <a:r>
              <a:rPr lang="hr-HR" sz="2800" dirty="0" err="1">
                <a:hlinkClick r:id="rId4"/>
              </a:rPr>
              <a:t>10ddcfad-ebd0-4cb8-9edf-e0c2edc63e84</a:t>
            </a:r>
            <a:r>
              <a:rPr lang="hr-HR" sz="2800" dirty="0" smtClean="0">
                <a:hlinkClick r:id="rId4"/>
              </a:rPr>
              <a:t>/</a:t>
            </a:r>
            <a:r>
              <a:rPr lang="hr-HR" sz="2800" dirty="0" smtClean="0"/>
              <a:t> </a:t>
            </a:r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val="2320350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4867321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27406" y="693174"/>
            <a:ext cx="5914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Open </a:t>
            </a:r>
            <a:r>
              <a:rPr lang="hr-HR" sz="2800" dirty="0" err="1" smtClean="0"/>
              <a:t>your</a:t>
            </a:r>
            <a:r>
              <a:rPr lang="hr-HR" sz="2800" dirty="0" smtClean="0"/>
              <a:t> </a:t>
            </a:r>
            <a:r>
              <a:rPr lang="hr-HR" sz="2800" dirty="0" err="1" smtClean="0"/>
              <a:t>book</a:t>
            </a:r>
            <a:r>
              <a:rPr lang="hr-HR" sz="2800" dirty="0" smtClean="0"/>
              <a:t> at </a:t>
            </a:r>
            <a:r>
              <a:rPr lang="hr-HR" sz="2800" dirty="0" err="1" smtClean="0"/>
              <a:t>page</a:t>
            </a:r>
            <a:r>
              <a:rPr lang="hr-HR" sz="2800" dirty="0" smtClean="0"/>
              <a:t> 71.</a:t>
            </a:r>
            <a:endParaRPr lang="hr-HR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441112" y="308453"/>
            <a:ext cx="1121011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SELF</a:t>
            </a:r>
            <a:r>
              <a:rPr lang="hr-HR" sz="26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r>
              <a:rPr lang="hr-HR" sz="2600" b="1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CHECK</a:t>
            </a:r>
            <a:r>
              <a:rPr lang="hr-HR" sz="26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4</a:t>
            </a:r>
          </a:p>
          <a:p>
            <a:endParaRPr lang="hr-HR" sz="26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hr-HR" sz="26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Vrijeme je da provjeriš koliko si uspješno usvojio/la gradivo 4. cjeline.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05" y="102884"/>
            <a:ext cx="9306232" cy="665223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309409" y="1785927"/>
            <a:ext cx="3629219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600" dirty="0" err="1" smtClean="0"/>
              <a:t>Circle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correct</a:t>
            </a:r>
            <a:r>
              <a:rPr lang="hr-HR" sz="2600" dirty="0" smtClean="0"/>
              <a:t> </a:t>
            </a:r>
            <a:r>
              <a:rPr lang="hr-HR" sz="2600" dirty="0" err="1" smtClean="0"/>
              <a:t>answer</a:t>
            </a:r>
            <a:r>
              <a:rPr lang="hr-HR" sz="2600" dirty="0" smtClean="0"/>
              <a:t>.</a:t>
            </a:r>
          </a:p>
          <a:p>
            <a:r>
              <a:rPr lang="hr-HR" sz="2600" i="1" dirty="0" smtClean="0"/>
              <a:t>Zaokruži točan odgovor.</a:t>
            </a:r>
            <a:endParaRPr lang="hr-HR" sz="2600" i="1" dirty="0"/>
          </a:p>
        </p:txBody>
      </p:sp>
      <p:sp>
        <p:nvSpPr>
          <p:cNvPr id="9" name="Oval 8"/>
          <p:cNvSpPr/>
          <p:nvPr/>
        </p:nvSpPr>
        <p:spPr>
          <a:xfrm>
            <a:off x="619433" y="921426"/>
            <a:ext cx="309716" cy="261610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>
              <a:solidFill>
                <a:srgbClr val="FF0066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619433" y="1839788"/>
            <a:ext cx="309716" cy="261610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2" name="Oval 11"/>
          <p:cNvSpPr/>
          <p:nvPr/>
        </p:nvSpPr>
        <p:spPr>
          <a:xfrm>
            <a:off x="619433" y="3801390"/>
            <a:ext cx="309716" cy="261610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3" name="Oval 12"/>
          <p:cNvSpPr/>
          <p:nvPr/>
        </p:nvSpPr>
        <p:spPr>
          <a:xfrm>
            <a:off x="634182" y="5261701"/>
            <a:ext cx="309716" cy="261610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4" name="Oval 13"/>
          <p:cNvSpPr/>
          <p:nvPr/>
        </p:nvSpPr>
        <p:spPr>
          <a:xfrm>
            <a:off x="619433" y="5870860"/>
            <a:ext cx="309716" cy="261610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5" name="Oval 14"/>
          <p:cNvSpPr/>
          <p:nvPr/>
        </p:nvSpPr>
        <p:spPr>
          <a:xfrm>
            <a:off x="3736259" y="654442"/>
            <a:ext cx="309716" cy="261610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7" name="Oval 16"/>
          <p:cNvSpPr/>
          <p:nvPr/>
        </p:nvSpPr>
        <p:spPr>
          <a:xfrm>
            <a:off x="3736259" y="2101398"/>
            <a:ext cx="309716" cy="261610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8" name="Oval 17"/>
          <p:cNvSpPr/>
          <p:nvPr/>
        </p:nvSpPr>
        <p:spPr>
          <a:xfrm>
            <a:off x="3736259" y="4203290"/>
            <a:ext cx="309716" cy="339220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9" name="Oval 18"/>
          <p:cNvSpPr/>
          <p:nvPr/>
        </p:nvSpPr>
        <p:spPr>
          <a:xfrm>
            <a:off x="3729269" y="4928560"/>
            <a:ext cx="316706" cy="333141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0" name="Oval 19"/>
          <p:cNvSpPr/>
          <p:nvPr/>
        </p:nvSpPr>
        <p:spPr>
          <a:xfrm>
            <a:off x="6999693" y="920651"/>
            <a:ext cx="309716" cy="261610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56056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8" grpId="0"/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80178" y="1863660"/>
            <a:ext cx="56793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Napiši 5 novih riječi iz 4. cjeline koje si naučio/la.</a:t>
            </a:r>
            <a:endParaRPr lang="hr-HR" sz="2800" i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506" y="846717"/>
            <a:ext cx="4984955" cy="5269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593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0559" y="418007"/>
            <a:ext cx="694158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600" dirty="0">
                <a:cs typeface="Helvetica" panose="020B0604020202020204" pitchFamily="34" charset="0"/>
              </a:rPr>
              <a:t>Procijeni vlastito znanje uz listu za samoprocjenu: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26956" y="1248686"/>
            <a:ext cx="17206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Mogu razumjeti tekst o dnevnim rutinama i opisati svoju dnevnu rutinu</a:t>
            </a:r>
            <a:endParaRPr lang="hr-HR" dirty="0"/>
          </a:p>
        </p:txBody>
      </p:sp>
      <p:sp>
        <p:nvSpPr>
          <p:cNvPr id="7" name="TextBox 6"/>
          <p:cNvSpPr txBox="1"/>
          <p:nvPr/>
        </p:nvSpPr>
        <p:spPr>
          <a:xfrm>
            <a:off x="5329791" y="1049936"/>
            <a:ext cx="13263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Znam postaviti pitanje u vezi slobodnih aktivnosti.</a:t>
            </a:r>
            <a:endParaRPr lang="hr-HR" dirty="0"/>
          </a:p>
        </p:txBody>
      </p:sp>
      <p:sp>
        <p:nvSpPr>
          <p:cNvPr id="8" name="TextBox 7"/>
          <p:cNvSpPr txBox="1"/>
          <p:nvPr/>
        </p:nvSpPr>
        <p:spPr>
          <a:xfrm>
            <a:off x="6756206" y="1188435"/>
            <a:ext cx="16110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Mogu  razumjeti tekst o slobodnom vremenu i pričati o tome.</a:t>
            </a:r>
            <a:endParaRPr lang="hr-HR" dirty="0"/>
          </a:p>
        </p:txBody>
      </p:sp>
      <p:sp>
        <p:nvSpPr>
          <p:cNvPr id="9" name="TextBox 8"/>
          <p:cNvSpPr txBox="1"/>
          <p:nvPr/>
        </p:nvSpPr>
        <p:spPr>
          <a:xfrm>
            <a:off x="8396917" y="1802420"/>
            <a:ext cx="1326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Znam opisati svoj hobi.</a:t>
            </a:r>
            <a:endParaRPr lang="hr-HR" dirty="0"/>
          </a:p>
        </p:txBody>
      </p:sp>
      <p:sp>
        <p:nvSpPr>
          <p:cNvPr id="10" name="TextBox 9"/>
          <p:cNvSpPr txBox="1"/>
          <p:nvPr/>
        </p:nvSpPr>
        <p:spPr>
          <a:xfrm>
            <a:off x="9850048" y="1548733"/>
            <a:ext cx="14804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Mogu razumjeti kratak tekst o volontiranju.</a:t>
            </a:r>
            <a:endParaRPr lang="hr-HR" dirty="0"/>
          </a:p>
        </p:txBody>
      </p:sp>
      <p:sp>
        <p:nvSpPr>
          <p:cNvPr id="11" name="TextBox 10"/>
          <p:cNvSpPr txBox="1"/>
          <p:nvPr/>
        </p:nvSpPr>
        <p:spPr>
          <a:xfrm>
            <a:off x="958900" y="3987053"/>
            <a:ext cx="1336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Mogu to samostalno učiniti.</a:t>
            </a:r>
            <a:endParaRPr lang="hr-HR" dirty="0"/>
          </a:p>
        </p:txBody>
      </p:sp>
      <p:sp>
        <p:nvSpPr>
          <p:cNvPr id="12" name="TextBox 11"/>
          <p:cNvSpPr txBox="1"/>
          <p:nvPr/>
        </p:nvSpPr>
        <p:spPr>
          <a:xfrm>
            <a:off x="958900" y="4910383"/>
            <a:ext cx="1336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Potrebna mi je manja pomoć.</a:t>
            </a:r>
            <a:endParaRPr lang="hr-HR" dirty="0"/>
          </a:p>
        </p:txBody>
      </p:sp>
      <p:sp>
        <p:nvSpPr>
          <p:cNvPr id="13" name="TextBox 12"/>
          <p:cNvSpPr txBox="1"/>
          <p:nvPr/>
        </p:nvSpPr>
        <p:spPr>
          <a:xfrm>
            <a:off x="958900" y="5820535"/>
            <a:ext cx="14085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Trebam to dodatno uvježbati.</a:t>
            </a:r>
            <a:endParaRPr lang="hr-H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7476" y="2725750"/>
            <a:ext cx="8963025" cy="405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06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942604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22374" y="634181"/>
            <a:ext cx="59583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Open </a:t>
            </a:r>
            <a:r>
              <a:rPr lang="hr-HR" sz="2800" dirty="0" err="1" smtClean="0"/>
              <a:t>your</a:t>
            </a:r>
            <a:r>
              <a:rPr lang="hr-HR" sz="2800" dirty="0" smtClean="0"/>
              <a:t> </a:t>
            </a:r>
            <a:r>
              <a:rPr lang="hr-HR" sz="2800" dirty="0" err="1" smtClean="0"/>
              <a:t>workbook</a:t>
            </a:r>
            <a:r>
              <a:rPr lang="hr-HR" sz="2800" dirty="0" smtClean="0"/>
              <a:t> at </a:t>
            </a:r>
            <a:r>
              <a:rPr lang="hr-HR" sz="2800" dirty="0" err="1" smtClean="0"/>
              <a:t>page</a:t>
            </a:r>
            <a:r>
              <a:rPr lang="hr-HR" sz="2800" dirty="0" smtClean="0"/>
              <a:t> 48.</a:t>
            </a:r>
            <a:endParaRPr lang="hr-HR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0091" y="1337894"/>
            <a:ext cx="8524797" cy="511215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67464" y="453688"/>
            <a:ext cx="85098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Nadopuni rečenice ponuđenim riječima.</a:t>
            </a:r>
            <a:endParaRPr lang="hr-HR" sz="28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3337176" y="3348630"/>
            <a:ext cx="13302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far</a:t>
            </a:r>
            <a:endParaRPr lang="hr-HR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64630" y="3893973"/>
            <a:ext cx="13302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end</a:t>
            </a:r>
            <a:endParaRPr lang="hr-HR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92165" y="4597686"/>
            <a:ext cx="13302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board</a:t>
            </a:r>
            <a:endParaRPr lang="hr-HR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22374" y="5197699"/>
            <a:ext cx="13302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shelter</a:t>
            </a:r>
            <a:endParaRPr lang="hr-HR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38954" y="5795123"/>
            <a:ext cx="13302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invite</a:t>
            </a:r>
            <a:endParaRPr lang="hr-HR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6094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8644" y="1245016"/>
            <a:ext cx="9122484" cy="469858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89587" y="721796"/>
            <a:ext cx="90997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Zaokruži točnu riječ.</a:t>
            </a:r>
            <a:endParaRPr lang="hr-HR" sz="2800" i="1" dirty="0"/>
          </a:p>
        </p:txBody>
      </p:sp>
      <p:sp>
        <p:nvSpPr>
          <p:cNvPr id="6" name="Oval 5"/>
          <p:cNvSpPr/>
          <p:nvPr/>
        </p:nvSpPr>
        <p:spPr>
          <a:xfrm>
            <a:off x="4070556" y="2123768"/>
            <a:ext cx="825910" cy="516193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7" name="Oval 6"/>
          <p:cNvSpPr/>
          <p:nvPr/>
        </p:nvSpPr>
        <p:spPr>
          <a:xfrm>
            <a:off x="4218040" y="2743201"/>
            <a:ext cx="678426" cy="593012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8" name="Oval 7"/>
          <p:cNvSpPr/>
          <p:nvPr/>
        </p:nvSpPr>
        <p:spPr>
          <a:xfrm>
            <a:off x="6002595" y="3480619"/>
            <a:ext cx="560438" cy="371786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9" name="Oval 8"/>
          <p:cNvSpPr/>
          <p:nvPr/>
        </p:nvSpPr>
        <p:spPr>
          <a:xfrm>
            <a:off x="2639961" y="4026310"/>
            <a:ext cx="476865" cy="521109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0" name="Oval 9"/>
          <p:cNvSpPr/>
          <p:nvPr/>
        </p:nvSpPr>
        <p:spPr>
          <a:xfrm>
            <a:off x="6415549" y="4704736"/>
            <a:ext cx="457200" cy="383458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1" name="Oval 10"/>
          <p:cNvSpPr/>
          <p:nvPr/>
        </p:nvSpPr>
        <p:spPr>
          <a:xfrm>
            <a:off x="4513006" y="5442155"/>
            <a:ext cx="383460" cy="501446"/>
          </a:xfrm>
          <a:prstGeom prst="ellipse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88227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370" y="786734"/>
            <a:ext cx="7828410" cy="21186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78425" y="263514"/>
            <a:ext cx="76396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Napiši telefonske brojeve riječima.</a:t>
            </a:r>
            <a:endParaRPr lang="hr-HR" sz="28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1548580" y="1309954"/>
            <a:ext cx="47784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t</a:t>
            </a:r>
            <a:r>
              <a:rPr lang="hr-HR" sz="2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hree</a:t>
            </a:r>
            <a:r>
              <a:rPr lang="hr-H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hr-HR" sz="2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eight</a:t>
            </a:r>
            <a:r>
              <a:rPr lang="hr-H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hr-HR" sz="2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five</a:t>
            </a:r>
            <a:endParaRPr lang="hr-HR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54941" y="1833174"/>
            <a:ext cx="62631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oh </a:t>
            </a:r>
            <a:r>
              <a:rPr lang="hr-HR" sz="2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eight</a:t>
            </a:r>
            <a:r>
              <a:rPr lang="hr-H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hr-HR" sz="2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double</a:t>
            </a:r>
            <a:r>
              <a:rPr lang="hr-H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oh </a:t>
            </a:r>
            <a:r>
              <a:rPr lang="hr-HR" sz="2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two</a:t>
            </a:r>
            <a:r>
              <a:rPr lang="hr-H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hr-HR" sz="2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three</a:t>
            </a:r>
            <a:r>
              <a:rPr lang="hr-H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hr-HR" sz="2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two</a:t>
            </a:r>
            <a:r>
              <a:rPr lang="hr-H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hr-HR" sz="2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three</a:t>
            </a:r>
            <a:endParaRPr lang="hr-HR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4941" y="2229270"/>
            <a:ext cx="57322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d</a:t>
            </a:r>
            <a:r>
              <a:rPr lang="hr-HR" sz="2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ouble</a:t>
            </a:r>
            <a:r>
              <a:rPr lang="hr-H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hr-HR" sz="2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four</a:t>
            </a:r>
            <a:r>
              <a:rPr lang="hr-H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hr-HR" sz="2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double</a:t>
            </a:r>
            <a:r>
              <a:rPr lang="hr-H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hr-HR" sz="2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five</a:t>
            </a:r>
            <a:r>
              <a:rPr lang="hr-H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hr-HR" sz="2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double</a:t>
            </a:r>
            <a:r>
              <a:rPr lang="hr-H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hr-HR" sz="2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six</a:t>
            </a:r>
            <a:endParaRPr lang="hr-HR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51872"/>
            <a:ext cx="12019935" cy="234440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27703" y="3301528"/>
            <a:ext cx="8981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Pročitaj tekst o Pascalovom danu. Napiši odgovarajuću riječ.</a:t>
            </a:r>
            <a:endParaRPr lang="hr-HR" sz="28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7831393" y="4727728"/>
            <a:ext cx="1298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hr-HR" sz="24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lways</a:t>
            </a:r>
            <a:endParaRPr lang="hr-HR" sz="20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06625" y="5189393"/>
            <a:ext cx="1485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ometimes</a:t>
            </a:r>
            <a:endParaRPr lang="hr-HR" sz="20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12641" y="5189393"/>
            <a:ext cx="1490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</a:t>
            </a:r>
            <a:r>
              <a:rPr lang="hr-HR" sz="24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ften</a:t>
            </a:r>
            <a:endParaRPr lang="hr-HR" sz="20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63825" y="5742835"/>
            <a:ext cx="1298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ever</a:t>
            </a:r>
            <a:endParaRPr lang="hr-HR" sz="20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224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1" grpId="0"/>
      <p:bldP spid="12" grpId="0"/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688856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42155" y="589935"/>
            <a:ext cx="6268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Open </a:t>
            </a:r>
            <a:r>
              <a:rPr lang="hr-HR" sz="2800" dirty="0" err="1" smtClean="0"/>
              <a:t>your</a:t>
            </a:r>
            <a:r>
              <a:rPr lang="hr-HR" sz="2800" dirty="0" smtClean="0"/>
              <a:t> </a:t>
            </a:r>
            <a:r>
              <a:rPr lang="hr-HR" sz="2800" dirty="0" err="1" smtClean="0"/>
              <a:t>workbook</a:t>
            </a:r>
            <a:r>
              <a:rPr lang="hr-HR" sz="2800" dirty="0" smtClean="0"/>
              <a:t> at </a:t>
            </a:r>
            <a:r>
              <a:rPr lang="hr-HR" sz="2800" dirty="0" err="1" smtClean="0"/>
              <a:t>page</a:t>
            </a:r>
            <a:r>
              <a:rPr lang="hr-HR" sz="2800" dirty="0" smtClean="0"/>
              <a:t> 49.</a:t>
            </a:r>
            <a:endParaRPr lang="hr-HR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436" y="1644290"/>
            <a:ext cx="7171334" cy="41518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966155" y="2615381"/>
            <a:ext cx="47440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Nadopuni rečenice s DO ili </a:t>
            </a:r>
            <a:r>
              <a:rPr lang="hr-HR" sz="2800" dirty="0" err="1" smtClean="0"/>
              <a:t>DOES</a:t>
            </a:r>
            <a:r>
              <a:rPr lang="hr-HR" sz="2800" dirty="0" smtClean="0"/>
              <a:t>.</a:t>
            </a:r>
            <a:endParaRPr lang="hr-HR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592826" y="2830824"/>
            <a:ext cx="10028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Does</a:t>
            </a:r>
            <a:endParaRPr lang="hr-HR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92826" y="4017358"/>
            <a:ext cx="10028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Does</a:t>
            </a:r>
            <a:endParaRPr lang="hr-HR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92826" y="4516877"/>
            <a:ext cx="10028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Does</a:t>
            </a:r>
            <a:endParaRPr lang="hr-HR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25562" y="3424091"/>
            <a:ext cx="634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Do</a:t>
            </a:r>
            <a:endParaRPr lang="hr-HR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10248" y="5072091"/>
            <a:ext cx="634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Do</a:t>
            </a:r>
            <a:endParaRPr lang="hr-HR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397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0761" y="245166"/>
            <a:ext cx="5635033" cy="31912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423" y="3666682"/>
            <a:ext cx="10284986" cy="261613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9135" y="245166"/>
            <a:ext cx="258096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Poveži odgovore s pitanjima iz zadatka </a:t>
            </a:r>
            <a:r>
              <a:rPr lang="hr-HR" sz="2800" i="1" dirty="0" err="1" smtClean="0"/>
              <a:t>1a</a:t>
            </a:r>
            <a:r>
              <a:rPr lang="hr-HR" sz="2800" i="1" dirty="0" smtClean="0"/>
              <a:t>. Napiši točan broj na crtu.</a:t>
            </a:r>
            <a:endParaRPr lang="hr-HR" sz="28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498258" y="4586748"/>
            <a:ext cx="5161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5</a:t>
            </a:r>
            <a:endParaRPr lang="hr-HR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98258" y="5173170"/>
            <a:ext cx="5161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98258" y="5727991"/>
            <a:ext cx="5161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96222" y="4586748"/>
            <a:ext cx="5161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</a:t>
            </a:r>
            <a:endParaRPr lang="hr-HR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481474" y="5173170"/>
            <a:ext cx="5161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831637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3460</TotalTime>
  <Words>275</Words>
  <Application>Microsoft Office PowerPoint</Application>
  <PresentationFormat>Widescreen</PresentationFormat>
  <Paragraphs>58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Helvetica</vt:lpstr>
      <vt:lpstr>Office Theme</vt:lpstr>
      <vt:lpstr>UNIT 4:  So much to do,  so little time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Marina Komadina</cp:lastModifiedBy>
  <cp:revision>230</cp:revision>
  <dcterms:created xsi:type="dcterms:W3CDTF">2020-09-19T11:02:00Z</dcterms:created>
  <dcterms:modified xsi:type="dcterms:W3CDTF">2020-12-19T21:38:03Z</dcterms:modified>
</cp:coreProperties>
</file>